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7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Les fonctions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309" y="58473"/>
            <a:ext cx="9423400" cy="1325563"/>
          </a:xfrm>
        </p:spPr>
        <p:txBody>
          <a:bodyPr>
            <a:normAutofit/>
          </a:bodyPr>
          <a:lstStyle/>
          <a:p>
            <a:r>
              <a:rPr lang="fr-FR" sz="4000" b="1" dirty="0"/>
              <a:t>Écris la fonction du groupe de mots souligné.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dirty="0">
                <a:solidFill>
                  <a:schemeClr val="tx1"/>
                </a:solidFill>
              </a:rPr>
              <a:t>Les cactus résistent </a:t>
            </a:r>
            <a:r>
              <a:rPr lang="fr-FR" sz="3600" u="sng" dirty="0">
                <a:solidFill>
                  <a:schemeClr val="tx1"/>
                </a:solidFill>
              </a:rPr>
              <a:t>à de fortes températures</a:t>
            </a:r>
            <a:r>
              <a:rPr lang="fr-FR" sz="3600" dirty="0">
                <a:solidFill>
                  <a:schemeClr val="tx1"/>
                </a:solidFill>
              </a:rPr>
              <a:t>. </a:t>
            </a:r>
            <a:r>
              <a:rPr lang="fr-FR" sz="36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u="sng" dirty="0">
                <a:solidFill>
                  <a:schemeClr val="tx1"/>
                </a:solidFill>
              </a:rPr>
              <a:t>Toutes les deux secondes</a:t>
            </a:r>
            <a:r>
              <a:rPr lang="fr-FR" sz="3600" dirty="0">
                <a:solidFill>
                  <a:schemeClr val="tx1"/>
                </a:solidFill>
              </a:rPr>
              <a:t>, l’homme détruit l’équivalent d’un stade de football en forêt.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83992A"/>
              </a:buClr>
              <a:buNone/>
            </a:pPr>
            <a:r>
              <a:rPr lang="fr-FR" sz="2800" dirty="0">
                <a:solidFill>
                  <a:srgbClr val="934BC9"/>
                </a:solidFill>
              </a:rPr>
              <a:t>CM1</a:t>
            </a:r>
            <a:r>
              <a:rPr lang="fr-FR" sz="2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 : </a:t>
            </a:r>
          </a:p>
          <a:p>
            <a:pPr marL="0" lvl="0" indent="0">
              <a:buClr>
                <a:srgbClr val="83992A"/>
              </a:buClr>
              <a:buNone/>
            </a:pPr>
            <a:r>
              <a:rPr lang="fr-FR" sz="2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Les cactus résistent </a:t>
            </a:r>
            <a:r>
              <a:rPr lang="fr-FR" sz="2800" u="sng" dirty="0">
                <a:solidFill>
                  <a:srgbClr val="FFC000"/>
                </a:solidFill>
              </a:rPr>
              <a:t>à de fortes températures</a:t>
            </a:r>
            <a:r>
              <a:rPr lang="fr-FR" sz="2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. </a:t>
            </a:r>
          </a:p>
          <a:p>
            <a:pPr marL="0" lvl="0" indent="0">
              <a:buClr>
                <a:srgbClr val="83992A"/>
              </a:buClr>
              <a:buNone/>
            </a:pPr>
            <a:r>
              <a:rPr lang="fr-FR" sz="2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                                                </a:t>
            </a:r>
            <a:r>
              <a:rPr lang="fr-FR" sz="2800" dirty="0">
                <a:solidFill>
                  <a:srgbClr val="FFC000"/>
                </a:solidFill>
              </a:rPr>
              <a:t>Complément d’objet</a:t>
            </a:r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lvl="0" indent="0">
              <a:buClr>
                <a:srgbClr val="83992A"/>
              </a:buClr>
              <a:buNone/>
            </a:pPr>
            <a:r>
              <a:rPr lang="fr-FR" sz="2800" u="sng" dirty="0">
                <a:solidFill>
                  <a:srgbClr val="00B050"/>
                </a:solidFill>
              </a:rPr>
              <a:t>Toutes les deux secondes</a:t>
            </a:r>
            <a:r>
              <a:rPr lang="fr-FR" sz="2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, l’homme détruit l’équivalent d’un</a:t>
            </a:r>
          </a:p>
          <a:p>
            <a:pPr marL="0" lvl="0" indent="0">
              <a:buClr>
                <a:srgbClr val="83992A"/>
              </a:buClr>
              <a:buNone/>
            </a:pPr>
            <a:r>
              <a:rPr lang="fr-FR" sz="2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 </a:t>
            </a:r>
            <a:r>
              <a:rPr lang="fr-FR" sz="3100" dirty="0">
                <a:solidFill>
                  <a:srgbClr val="00B050"/>
                </a:solidFill>
              </a:rPr>
              <a:t>Complément circonstanciel de temps</a:t>
            </a:r>
          </a:p>
          <a:p>
            <a:pPr marL="0" lvl="0" indent="0">
              <a:buClr>
                <a:srgbClr val="83992A"/>
              </a:buClr>
              <a:buNone/>
            </a:pPr>
            <a:r>
              <a:rPr lang="fr-FR" sz="2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 stade de football en forêt.</a:t>
            </a:r>
          </a:p>
          <a:p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309" y="58473"/>
            <a:ext cx="9423400" cy="1325563"/>
          </a:xfrm>
        </p:spPr>
        <p:txBody>
          <a:bodyPr>
            <a:normAutofit/>
          </a:bodyPr>
          <a:lstStyle/>
          <a:p>
            <a:r>
              <a:rPr lang="fr-FR" sz="4000" b="1" dirty="0"/>
              <a:t>Écris la fonction du groupe de mots souligné.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dirty="0"/>
              <a:t>Dans le film Retour vers le futur, on aperçoit </a:t>
            </a:r>
            <a:r>
              <a:rPr lang="fr-FR" sz="3600" u="sng" dirty="0"/>
              <a:t>un hoverboard</a:t>
            </a:r>
            <a:r>
              <a:rPr lang="fr-FR" sz="3600" dirty="0"/>
              <a:t>. 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dirty="0"/>
              <a:t>Les films de science-fiction imaginent souvent </a:t>
            </a:r>
            <a:r>
              <a:rPr lang="fr-FR" sz="3600" u="sng" dirty="0"/>
              <a:t>des objets futuristes</a:t>
            </a:r>
            <a:r>
              <a:rPr lang="fr-FR" sz="3600" dirty="0"/>
              <a:t>.</a:t>
            </a:r>
            <a:endParaRPr lang="fr-FR" sz="3600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600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83992A"/>
              </a:buClr>
              <a:buNone/>
            </a:pPr>
            <a:r>
              <a:rPr lang="fr-FR" sz="2800" dirty="0">
                <a:solidFill>
                  <a:srgbClr val="934BC9"/>
                </a:solidFill>
              </a:rPr>
              <a:t>CM1</a:t>
            </a:r>
            <a:r>
              <a:rPr lang="fr-FR" sz="2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 : </a:t>
            </a:r>
          </a:p>
          <a:p>
            <a:pPr marL="0" lvl="0" indent="0">
              <a:buClr>
                <a:srgbClr val="83992A"/>
              </a:buClr>
              <a:buNone/>
            </a:pP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Dans le film Retour vers le futur, on aperçoit </a:t>
            </a:r>
            <a:r>
              <a:rPr lang="fr-FR" u="sng" dirty="0">
                <a:solidFill>
                  <a:srgbClr val="FFC000"/>
                </a:solidFill>
              </a:rPr>
              <a:t>un hoverboard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. </a:t>
            </a:r>
          </a:p>
          <a:p>
            <a:pPr marL="0" lvl="0" indent="0">
              <a:buClr>
                <a:srgbClr val="83992A"/>
              </a:buClr>
              <a:buNone/>
            </a:pPr>
            <a:r>
              <a:rPr lang="fr-FR" dirty="0">
                <a:solidFill>
                  <a:srgbClr val="FFC000"/>
                </a:solidFill>
              </a:rPr>
              <a:t>                                                                                Complément d’objet</a:t>
            </a:r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lvl="0" indent="0">
              <a:buClr>
                <a:srgbClr val="83992A"/>
              </a:buClr>
              <a:buNone/>
            </a:pP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Les films de science-fiction imaginent souvent </a:t>
            </a:r>
            <a:r>
              <a:rPr lang="fr-FR" u="sng" dirty="0">
                <a:solidFill>
                  <a:srgbClr val="FFC000"/>
                </a:solidFill>
              </a:rPr>
              <a:t>des objets futuristes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.</a:t>
            </a:r>
          </a:p>
          <a:p>
            <a:pPr marL="0" lvl="0" indent="0">
              <a:buClr>
                <a:srgbClr val="83992A"/>
              </a:buClr>
              <a:buNone/>
            </a:pPr>
            <a:r>
              <a:rPr lang="fr-FR" dirty="0">
                <a:solidFill>
                  <a:srgbClr val="FFC000"/>
                </a:solidFill>
              </a:rPr>
              <a:t>                                                                              Complément d’objet direct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89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309" y="58473"/>
            <a:ext cx="9423400" cy="1325563"/>
          </a:xfrm>
        </p:spPr>
        <p:txBody>
          <a:bodyPr>
            <a:normAutofit/>
          </a:bodyPr>
          <a:lstStyle/>
          <a:p>
            <a:r>
              <a:rPr lang="fr-FR" sz="4000" b="1" dirty="0"/>
              <a:t>Écris la fonction du groupe de mots souligné.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dirty="0"/>
              <a:t>Dans certaines villes, </a:t>
            </a:r>
            <a:r>
              <a:rPr lang="fr-FR" sz="3600" u="sng" dirty="0"/>
              <a:t>un bus à pédales</a:t>
            </a:r>
            <a:r>
              <a:rPr lang="fr-FR" sz="3600" dirty="0"/>
              <a:t> permet d’emmener les enfants à l’école. 	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u="sng" dirty="0"/>
              <a:t>Des personnes de plusieurs pays</a:t>
            </a:r>
            <a:r>
              <a:rPr lang="fr-FR" sz="3600" dirty="0"/>
              <a:t> se relaient dans la station spatiale internationale.</a:t>
            </a:r>
            <a:endParaRPr lang="fr-FR" sz="3600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626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83992A"/>
              </a:buClr>
              <a:buNone/>
            </a:pPr>
            <a:r>
              <a:rPr lang="fr-FR" sz="2800" dirty="0">
                <a:solidFill>
                  <a:srgbClr val="934BC9"/>
                </a:solidFill>
              </a:rPr>
              <a:t>CM1</a:t>
            </a:r>
            <a:r>
              <a:rPr lang="fr-FR" sz="2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 : </a:t>
            </a:r>
          </a:p>
          <a:p>
            <a:pPr marL="0" lvl="0" indent="0">
              <a:buClr>
                <a:srgbClr val="83992A"/>
              </a:buClr>
              <a:buNone/>
            </a:pP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Dans certaines villes, </a:t>
            </a:r>
            <a:r>
              <a:rPr lang="fr-FR" u="sng" dirty="0">
                <a:solidFill>
                  <a:srgbClr val="0070C0"/>
                </a:solidFill>
              </a:rPr>
              <a:t>un bus à pédale</a:t>
            </a:r>
            <a:r>
              <a:rPr lang="fr-FR" dirty="0">
                <a:solidFill>
                  <a:srgbClr val="0070C0"/>
                </a:solidFill>
              </a:rPr>
              <a:t>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permet d’emmener les enfants à l’école.                                         </a:t>
            </a:r>
            <a:r>
              <a:rPr lang="fr-FR" dirty="0">
                <a:solidFill>
                  <a:srgbClr val="0070C0"/>
                </a:solidFill>
              </a:rPr>
              <a:t>Sujet </a:t>
            </a:r>
          </a:p>
          <a:p>
            <a:pPr marL="0" lvl="0" indent="0">
              <a:buClr>
                <a:srgbClr val="83992A"/>
              </a:buClr>
              <a:buNone/>
            </a:pPr>
            <a:endParaRPr lang="fr-FR" dirty="0">
              <a:solidFill>
                <a:srgbClr val="0070C0"/>
              </a:solidFill>
            </a:endParaRPr>
          </a:p>
          <a:p>
            <a:pPr marL="0" lvl="0" indent="0">
              <a:buClr>
                <a:srgbClr val="83992A"/>
              </a:buClr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lvl="0" indent="0">
              <a:buClr>
                <a:srgbClr val="83992A"/>
              </a:buClr>
              <a:buNone/>
            </a:pPr>
            <a:r>
              <a:rPr lang="fr-FR" u="sng" dirty="0">
                <a:solidFill>
                  <a:srgbClr val="0070C0"/>
                </a:solidFill>
              </a:rPr>
              <a:t>Des personnes de plusieurs pays</a:t>
            </a:r>
            <a:r>
              <a:rPr lang="fr-FR" dirty="0">
                <a:solidFill>
                  <a:srgbClr val="0070C0"/>
                </a:solidFill>
              </a:rPr>
              <a:t>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se relaient dans la station spatiales internationale. </a:t>
            </a:r>
            <a:r>
              <a:rPr lang="fr-FR" dirty="0">
                <a:solidFill>
                  <a:srgbClr val="0070C0"/>
                </a:solidFill>
              </a:rPr>
              <a:t>                 Sujet </a:t>
            </a:r>
            <a:endParaRPr lang="fr-FR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81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309" y="58473"/>
            <a:ext cx="9423400" cy="1325563"/>
          </a:xfrm>
        </p:spPr>
        <p:txBody>
          <a:bodyPr>
            <a:normAutofit/>
          </a:bodyPr>
          <a:lstStyle/>
          <a:p>
            <a:r>
              <a:rPr lang="fr-FR" sz="4000" b="1" dirty="0"/>
              <a:t>Écris la fonction du groupe de mots souligné.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dirty="0"/>
              <a:t>On trouve la raie torpille </a:t>
            </a:r>
            <a:r>
              <a:rPr lang="fr-FR" sz="3600" u="sng" dirty="0"/>
              <a:t>au fond des mers et des océans</a:t>
            </a:r>
            <a:r>
              <a:rPr lang="fr-FR" sz="3600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dirty="0"/>
              <a:t>De petits animaux, parfois invisibles, </a:t>
            </a:r>
            <a:r>
              <a:rPr lang="fr-FR" sz="3600" u="sng" dirty="0"/>
              <a:t>nous</a:t>
            </a:r>
            <a:r>
              <a:rPr lang="fr-FR" sz="3600" dirty="0"/>
              <a:t> entourent.</a:t>
            </a:r>
            <a:endParaRPr lang="fr-FR" sz="3600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529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83992A"/>
              </a:buClr>
              <a:buNone/>
            </a:pPr>
            <a:r>
              <a:rPr lang="fr-FR" sz="2800" dirty="0">
                <a:solidFill>
                  <a:srgbClr val="934BC9"/>
                </a:solidFill>
              </a:rPr>
              <a:t>CM1</a:t>
            </a:r>
            <a:r>
              <a:rPr lang="fr-FR" sz="2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 : </a:t>
            </a:r>
          </a:p>
          <a:p>
            <a:pPr marL="0" lvl="0" indent="0">
              <a:buClr>
                <a:srgbClr val="83992A"/>
              </a:buClr>
              <a:buNone/>
            </a:pP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On trouve la raie torpille </a:t>
            </a:r>
            <a:r>
              <a:rPr lang="fr-FR" u="sng" dirty="0">
                <a:solidFill>
                  <a:srgbClr val="00B050"/>
                </a:solidFill>
              </a:rPr>
              <a:t>au fond des mers et des océans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. </a:t>
            </a:r>
          </a:p>
          <a:p>
            <a:pPr marL="0" lvl="0" indent="0">
              <a:buClr>
                <a:srgbClr val="83992A"/>
              </a:buClr>
              <a:buNone/>
            </a:pPr>
            <a:r>
              <a:rPr lang="fr-FR" dirty="0">
                <a:solidFill>
                  <a:srgbClr val="00B050"/>
                </a:solidFill>
              </a:rPr>
              <a:t>                                                         Complément circonstanciel</a:t>
            </a:r>
          </a:p>
          <a:p>
            <a:pPr marL="0" lvl="0" indent="0">
              <a:buClr>
                <a:srgbClr val="83992A"/>
              </a:buClr>
              <a:buNone/>
            </a:pPr>
            <a:endParaRPr lang="fr-FR" dirty="0">
              <a:solidFill>
                <a:prstClr val="black">
                  <a:lumMod val="85000"/>
                  <a:lumOff val="15000"/>
                </a:prstClr>
              </a:solidFill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lvl="0" indent="0">
              <a:buClr>
                <a:srgbClr val="83992A"/>
              </a:buClr>
              <a:buNone/>
            </a:pP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De petits animaux, parfois invisibles, </a:t>
            </a:r>
            <a:r>
              <a:rPr lang="fr-FR" u="sng" dirty="0">
                <a:solidFill>
                  <a:srgbClr val="FFC000"/>
                </a:solidFill>
              </a:rPr>
              <a:t>nous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 entourent. </a:t>
            </a:r>
          </a:p>
          <a:p>
            <a:pPr marL="0" lvl="0" indent="0">
              <a:buClr>
                <a:srgbClr val="83992A"/>
              </a:buClr>
              <a:buNone/>
            </a:pPr>
            <a:r>
              <a:rPr lang="fr-FR" dirty="0">
                <a:solidFill>
                  <a:srgbClr val="00B050"/>
                </a:solidFill>
              </a:rPr>
              <a:t>                                                    </a:t>
            </a:r>
            <a:r>
              <a:rPr lang="fr-FR" dirty="0">
                <a:solidFill>
                  <a:srgbClr val="FFC000"/>
                </a:solidFill>
              </a:rPr>
              <a:t>Complément d’objet direct</a:t>
            </a:r>
          </a:p>
          <a:p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7701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318</Words>
  <Application>Microsoft Office PowerPoint</Application>
  <PresentationFormat>Grand écran</PresentationFormat>
  <Paragraphs>67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3</vt:lpstr>
      <vt:lpstr>Écris la fonction du groupe de mots souligné. </vt:lpstr>
      <vt:lpstr>Correction</vt:lpstr>
      <vt:lpstr>Écris la fonction du groupe de mots souligné. </vt:lpstr>
      <vt:lpstr>Correction</vt:lpstr>
      <vt:lpstr>Écris la fonction du groupe de mots souligné. </vt:lpstr>
      <vt:lpstr>Correction</vt:lpstr>
      <vt:lpstr>Écris la fonction du groupe de mots souligné.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22</cp:revision>
  <dcterms:created xsi:type="dcterms:W3CDTF">2021-07-17T07:25:24Z</dcterms:created>
  <dcterms:modified xsi:type="dcterms:W3CDTF">2022-01-23T23:21:10Z</dcterms:modified>
</cp:coreProperties>
</file>